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263" r:id="rId4"/>
    <p:sldId id="258" r:id="rId5"/>
    <p:sldId id="259" r:id="rId6"/>
    <p:sldId id="260" r:id="rId7"/>
    <p:sldId id="267" r:id="rId8"/>
    <p:sldId id="269" r:id="rId9"/>
    <p:sldId id="266" r:id="rId10"/>
    <p:sldId id="271" r:id="rId11"/>
    <p:sldId id="264" r:id="rId12"/>
    <p:sldId id="265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sa Thurau-Gray" initials="L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EBA"/>
    <a:srgbClr val="3B10DA"/>
    <a:srgbClr val="2A13D7"/>
    <a:srgbClr val="3921EB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30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89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63642-FE2B-4A99-A5D6-E52555240FDD}" type="datetimeFigureOut">
              <a:rPr lang="en-US" smtClean="0">
                <a:latin typeface="Arial"/>
              </a:rPr>
              <a:pPr/>
              <a:t>4/1/2014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9DF4E-FA09-4F1D-A912-19EA8FD07567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2295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717F2BE5-4971-4419-8173-D23E7A14E58A}" type="datetimeFigureOut">
              <a:rPr lang="en-US" smtClean="0"/>
              <a:pPr/>
              <a:t>4/1/2014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92F2D914-2CAC-4B49-9020-9C780BB3BE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6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8423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95400"/>
            <a:ext cx="5111750" cy="4830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3008313" cy="3992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34321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797175"/>
            <a:ext cx="64770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419600"/>
            <a:ext cx="6477000" cy="1371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797175"/>
            <a:ext cx="64770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419600"/>
            <a:ext cx="6477000" cy="1371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4648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EFBC3C-3B7C-415C-8AD2-F5EF9CEB1B5A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191BB1-1092-4BF8-BE7C-8C178912E1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1085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008313" cy="4144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760375-2D7C-4B4E-B6EE-486E1956B325}" type="datetime1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0" y="6356350"/>
            <a:ext cx="30480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© 2010 Strategies for Youth,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E85D68-B9A6-4549-AAE9-C9E1176995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7620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8423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88423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09800"/>
            <a:ext cx="4040188" cy="457200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19400"/>
            <a:ext cx="4040188" cy="3306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209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95600"/>
            <a:ext cx="4041775" cy="32305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67114" cy="152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pic>
        <p:nvPicPr>
          <p:cNvPr id="2" name="Picture 1" descr="sfy-logo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57200"/>
            <a:ext cx="3746500" cy="698500"/>
          </a:xfrm>
          <a:prstGeom prst="rect">
            <a:avLst/>
          </a:prstGeom>
        </p:spPr>
      </p:pic>
      <p:pic>
        <p:nvPicPr>
          <p:cNvPr id="3" name="Picture 2" descr="SFY_kid_police_illus_blk.gif"/>
          <p:cNvPicPr>
            <a:picLocks noChangeAspect="1"/>
          </p:cNvPicPr>
          <p:nvPr userDrawn="1"/>
        </p:nvPicPr>
        <p:blipFill>
          <a:blip r:embed="rId8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276600"/>
            <a:ext cx="7827032" cy="3733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9" r:id="rId3"/>
    <p:sldLayoutId id="2147483670" r:id="rId4"/>
    <p:sldLayoutId id="2147483671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477000"/>
            <a:ext cx="9167114" cy="381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38400"/>
            <a:ext cx="8229600" cy="368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77000"/>
            <a:ext cx="60198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 smtClean="0"/>
              <a:t>© 2013 Strategies for Youth, Inc. All Rights Reserved.</a:t>
            </a:r>
            <a:endParaRPr lang="en-US" dirty="0"/>
          </a:p>
        </p:txBody>
      </p:sp>
      <p:pic>
        <p:nvPicPr>
          <p:cNvPr id="9" name="Picture 8" descr="sfy-logo-color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0335"/>
            <a:ext cx="2971800" cy="5540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66" r:id="rId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ategiesforyouth.org/publications" TargetMode="External"/><Relationship Id="rId2" Type="http://schemas.openxmlformats.org/officeDocument/2006/relationships/hyperlink" Target="http://www.aclu.org/racial-justice/policing-schools-developing-governance-document-school-resource-officers-k-12-schools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smtClean="0"/>
              <a:t>Best Practices for Schools &amp; Law Enforcement </a:t>
            </a:r>
            <a:endParaRPr lang="en-US" sz="36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 Issues &amp; Strategies</a:t>
            </a:r>
          </a:p>
          <a:p>
            <a:r>
              <a:rPr lang="en-US" sz="2000" dirty="0" smtClean="0"/>
              <a:t>April 2014</a:t>
            </a:r>
          </a:p>
          <a:p>
            <a:r>
              <a:rPr lang="en-US" sz="2000" dirty="0" smtClean="0"/>
              <a:t>Lisa H. </a:t>
            </a:r>
            <a:r>
              <a:rPr lang="en-US" sz="2000" dirty="0" err="1" smtClean="0"/>
              <a:t>Thurau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3(B) TRAINING for STUDENTS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School Code Rules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Allocate time to teaching the</a:t>
            </a:r>
          </a:p>
          <a:p>
            <a:pPr>
              <a:buNone/>
            </a:pPr>
            <a:r>
              <a:rPr lang="en-US" dirty="0" smtClean="0"/>
              <a:t>Code of conduct using:</a:t>
            </a:r>
          </a:p>
          <a:p>
            <a:pPr lvl="1"/>
            <a:r>
              <a:rPr lang="en-US" dirty="0" smtClean="0"/>
              <a:t>Interactive method</a:t>
            </a:r>
          </a:p>
          <a:p>
            <a:pPr lvl="1"/>
            <a:r>
              <a:rPr lang="en-US" dirty="0" smtClean="0"/>
              <a:t>Make assumptions clear</a:t>
            </a:r>
          </a:p>
          <a:p>
            <a:pPr lvl="1"/>
            <a:r>
              <a:rPr lang="en-US" dirty="0" smtClean="0"/>
              <a:t>Model ways students should address anticipated disputes</a:t>
            </a:r>
          </a:p>
          <a:p>
            <a:pPr lvl="1"/>
            <a:r>
              <a:rPr lang="en-US" dirty="0" smtClean="0"/>
              <a:t>Provide alternatives and adults to speak to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JJJeopardy</a:t>
            </a:r>
            <a:r>
              <a:rPr lang="en-US" dirty="0" smtClean="0"/>
              <a:t> for School Code</a:t>
            </a:r>
            <a:endParaRPr lang="en-US" dirty="0"/>
          </a:p>
        </p:txBody>
      </p:sp>
      <p:pic>
        <p:nvPicPr>
          <p:cNvPr id="8" name="Content Placeholder 7" descr="JJJ - Mass. Main Page - 2012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 t="-6966" b="-6966"/>
          <a:stretch>
            <a:fillRect/>
          </a:stretch>
        </p:blipFill>
        <p:spPr/>
      </p:pic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4. DATA COLLECTION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2057400"/>
            <a:ext cx="80772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“Can’t manage what you can’t measure.”</a:t>
            </a:r>
          </a:p>
          <a:p>
            <a:pPr algn="ctr"/>
            <a:endParaRPr lang="en-US" dirty="0" smtClean="0"/>
          </a:p>
          <a:p>
            <a:r>
              <a:rPr lang="en-US" b="1" dirty="0" smtClean="0"/>
              <a:t>Focus on </a:t>
            </a:r>
            <a:r>
              <a:rPr lang="en-US" b="1" i="1" dirty="0" smtClean="0"/>
              <a:t>HOW adults are responding to youth</a:t>
            </a:r>
            <a:r>
              <a:rPr lang="en-US" b="1" dirty="0" smtClean="0"/>
              <a:t>;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Count suspensions/expulsions, &amp; referrals by teachers &amp; administrators to </a:t>
            </a:r>
            <a:r>
              <a:rPr lang="en-US" dirty="0" err="1" smtClean="0"/>
              <a:t>SROs</a:t>
            </a:r>
            <a:r>
              <a:rPr lang="en-US" dirty="0" smtClean="0"/>
              <a:t> by: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Age/Race/Gender of Youth 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Kind of dispute/issue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Resulting action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Parental involvement</a:t>
            </a:r>
          </a:p>
          <a:p>
            <a:r>
              <a:rPr lang="en-US" b="1" dirty="0" smtClean="0"/>
              <a:t>Avoid anecdotes except to illustrate a trend</a:t>
            </a:r>
          </a:p>
          <a:p>
            <a:r>
              <a:rPr lang="en-US" b="1" dirty="0" smtClean="0"/>
              <a:t>Analyze data routinely by different team members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Require “juncture” analysis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Assign team members to figure out solutions for adult responses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5. OVERSIGHT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133600"/>
            <a:ext cx="7543800" cy="4307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WHO:		</a:t>
            </a:r>
            <a:r>
              <a:rPr lang="en-US" sz="2400" dirty="0" smtClean="0"/>
              <a:t>Internal: Safety Team Members </a:t>
            </a:r>
          </a:p>
          <a:p>
            <a:r>
              <a:rPr lang="en-US" sz="2400" dirty="0" smtClean="0"/>
              <a:t>		External: Central Oversight Agencies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HOW:		</a:t>
            </a:r>
            <a:r>
              <a:rPr lang="en-US" sz="2400" dirty="0" smtClean="0"/>
              <a:t>Statistical Data on Adult Decisions</a:t>
            </a:r>
          </a:p>
          <a:p>
            <a:r>
              <a:rPr lang="en-US" sz="2400" dirty="0" smtClean="0"/>
              <a:t>		Climate Survey of Students/Teachers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WHAT:		</a:t>
            </a:r>
            <a:r>
              <a:rPr lang="en-US" sz="2400" dirty="0" smtClean="0"/>
              <a:t>Use of exclusion tactics</a:t>
            </a:r>
            <a:br>
              <a:rPr lang="en-US" sz="2400" dirty="0" smtClean="0"/>
            </a:br>
            <a:r>
              <a:rPr lang="en-US" sz="2400" dirty="0" smtClean="0"/>
              <a:t>		Sense of safety/predictability/fairness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WHEN:		</a:t>
            </a:r>
            <a:r>
              <a:rPr lang="en-US" sz="2400" dirty="0" smtClean="0"/>
              <a:t>Statistical Data: Monthly/Annually</a:t>
            </a:r>
            <a:endParaRPr lang="en-US" sz="2400" b="1" dirty="0" smtClean="0"/>
          </a:p>
          <a:p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Worth Reading: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7467600" cy="4708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Astor, Ron </a:t>
            </a:r>
            <a:r>
              <a:rPr lang="en-US" dirty="0" err="1" smtClean="0"/>
              <a:t>Avi</a:t>
            </a:r>
            <a:r>
              <a:rPr lang="en-US" dirty="0" smtClean="0"/>
              <a:t> et al., “School Violence and Theoretically Atypical Schools: The Principal’s Centrality in Orchestrating Safe Schools,” </a:t>
            </a:r>
            <a:r>
              <a:rPr lang="en-US" b="1" i="1" dirty="0" smtClean="0"/>
              <a:t>American Education Research Journal</a:t>
            </a:r>
            <a:r>
              <a:rPr lang="en-US" dirty="0" smtClean="0"/>
              <a:t>, 2009.</a:t>
            </a:r>
          </a:p>
          <a:p>
            <a:endParaRPr lang="en-US" i="1" dirty="0" smtClean="0"/>
          </a:p>
          <a:p>
            <a:pPr>
              <a:buFont typeface="Arial"/>
              <a:buChar char="•"/>
            </a:pPr>
            <a:r>
              <a:rPr lang="en-US" dirty="0" smtClean="0"/>
              <a:t>Education Development Corporation, </a:t>
            </a:r>
            <a:r>
              <a:rPr lang="en-US" i="1" dirty="0" smtClean="0"/>
              <a:t>Creating Supportive Environments that Promote Student Safety and Academic Achievement.” </a:t>
            </a:r>
            <a:r>
              <a:rPr lang="en-US" dirty="0" smtClean="0"/>
              <a:t>(</a:t>
            </a:r>
            <a:r>
              <a:rPr lang="en-US" smtClean="0"/>
              <a:t>2013)</a:t>
            </a:r>
          </a:p>
          <a:p>
            <a:pPr>
              <a:buFont typeface="Arial"/>
              <a:buChar char="•"/>
            </a:pPr>
            <a:endParaRPr lang="en-US" smtClean="0"/>
          </a:p>
          <a:p>
            <a:pPr>
              <a:buFont typeface="Arial"/>
              <a:buChar char="•"/>
            </a:pPr>
            <a:r>
              <a:rPr lang="en-US" dirty="0" smtClean="0"/>
              <a:t>Catherine Kim, </a:t>
            </a:r>
            <a:r>
              <a:rPr lang="en-US" i="1" dirty="0" smtClean="0"/>
              <a:t>White Paper: Policing In Schools: Developing A Governance Document For School Resource Officers In K-12 Schools,</a:t>
            </a:r>
            <a:r>
              <a:rPr lang="en-US" dirty="0" smtClean="0"/>
              <a:t> (2009) ACLU</a:t>
            </a:r>
            <a:r>
              <a:rPr lang="en-US" sz="1200" dirty="0" smtClean="0">
                <a:hlinkClick r:id="rId2"/>
              </a:rPr>
              <a:t>http://www.aclu.org/racial-justice/policing-schools-developing-governance-document-school-resource-officers-k-12-schools</a:t>
            </a:r>
            <a:endParaRPr lang="en-US" sz="1200" dirty="0" smtClean="0"/>
          </a:p>
          <a:p>
            <a:pPr>
              <a:buFont typeface="Arial"/>
              <a:buChar char="•"/>
            </a:pPr>
            <a:endParaRPr lang="en-US" sz="1200" dirty="0" smtClean="0"/>
          </a:p>
          <a:p>
            <a:pPr>
              <a:buFont typeface="Arial"/>
              <a:buChar char="•"/>
            </a:pPr>
            <a:r>
              <a:rPr lang="en-US" dirty="0" smtClean="0"/>
              <a:t>Wald and </a:t>
            </a:r>
            <a:r>
              <a:rPr lang="en-US" dirty="0" err="1" smtClean="0"/>
              <a:t>Thurau</a:t>
            </a:r>
            <a:r>
              <a:rPr lang="en-US" dirty="0" smtClean="0"/>
              <a:t>, </a:t>
            </a:r>
            <a:r>
              <a:rPr lang="en-US" b="1" i="1" dirty="0" smtClean="0"/>
              <a:t>First, Do No Harm</a:t>
            </a:r>
            <a:r>
              <a:rPr lang="en-US" i="1" dirty="0" smtClean="0"/>
              <a:t>, </a:t>
            </a:r>
            <a:r>
              <a:rPr lang="en-US" sz="1200" dirty="0" smtClean="0">
                <a:hlinkClick r:id="rId3"/>
              </a:rPr>
              <a:t>www.strategiesforyouth.org/publications</a:t>
            </a:r>
            <a:endParaRPr lang="en-US" sz="1200" dirty="0" smtClean="0"/>
          </a:p>
          <a:p>
            <a:endParaRPr lang="en-US" dirty="0" smtClean="0"/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How to Protect those We Serve </a:t>
            </a:r>
            <a:br>
              <a:rPr lang="en-US" b="1" dirty="0" smtClean="0"/>
            </a:br>
            <a:r>
              <a:rPr lang="en-US" b="1" dirty="0" smtClean="0"/>
              <a:t>from Ourselves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u="sng" dirty="0" smtClean="0"/>
              <a:t>Demons:</a:t>
            </a:r>
          </a:p>
          <a:p>
            <a:r>
              <a:rPr lang="en-US" dirty="0" smtClean="0"/>
              <a:t>Inner sadist</a:t>
            </a:r>
          </a:p>
          <a:p>
            <a:r>
              <a:rPr lang="en-US" dirty="0" smtClean="0"/>
              <a:t>Racism/Fear</a:t>
            </a:r>
          </a:p>
          <a:p>
            <a:r>
              <a:rPr lang="en-US" dirty="0" smtClean="0"/>
              <a:t>Assumptions about Professions</a:t>
            </a:r>
          </a:p>
          <a:p>
            <a:r>
              <a:rPr lang="en-US" dirty="0" smtClean="0"/>
              <a:t>Immaturity</a:t>
            </a:r>
          </a:p>
          <a:p>
            <a:r>
              <a:rPr lang="en-US" dirty="0" smtClean="0"/>
              <a:t>“It’s never been this bad.”</a:t>
            </a:r>
          </a:p>
          <a:p>
            <a:endParaRPr lang="en-US" dirty="0"/>
          </a:p>
        </p:txBody>
      </p:sp>
      <p:pic>
        <p:nvPicPr>
          <p:cNvPr id="7" name="Content Placeholder 6" descr="Unknown-2.jpe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7608" r="-1760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Keys to Good Safety Teams </a:t>
            </a:r>
            <a:br>
              <a:rPr lang="en-US" dirty="0" smtClean="0"/>
            </a:br>
            <a:r>
              <a:rPr lang="en-US" dirty="0" smtClean="0"/>
              <a:t>Involving Adults in Schools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362200"/>
            <a:ext cx="746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 smtClean="0"/>
              <a:t>Clarity of Purpose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Team Approach &amp; Role Definition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Training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Data Collection</a:t>
            </a:r>
          </a:p>
          <a:p>
            <a:pPr marL="342900" indent="-342900">
              <a:buAutoNum type="arabicPeriod"/>
            </a:pPr>
            <a:r>
              <a:rPr lang="en-US" sz="3200" dirty="0" smtClean="0"/>
              <a:t>Oversight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1. CLARITY of PURPOSE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133600"/>
            <a:ext cx="7162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expectations do we have of what youth need to behave well? </a:t>
            </a:r>
          </a:p>
          <a:p>
            <a:endParaRPr lang="en-US" b="1" dirty="0" smtClean="0"/>
          </a:p>
          <a:p>
            <a:r>
              <a:rPr lang="en-US" b="1" dirty="0" smtClean="0"/>
              <a:t>What’s our ADD Bandwidth?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Socializing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Clarity of expectations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Reinforcement</a:t>
            </a:r>
          </a:p>
          <a:p>
            <a:r>
              <a:rPr lang="en-US" b="1" dirty="0" smtClean="0"/>
              <a:t>What’s our theory of students’ poor classroom behavior?</a:t>
            </a:r>
          </a:p>
          <a:p>
            <a:r>
              <a:rPr lang="en-US" b="1" dirty="0" smtClean="0"/>
              <a:t>What’s our theory of improving student behavior? </a:t>
            </a:r>
          </a:p>
          <a:p>
            <a:r>
              <a:rPr lang="en-US" b="1" dirty="0" smtClean="0"/>
              <a:t>How do we fetter our discretion/our inner demons?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Zero tolerance?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Graduated Sanctions?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2. TEAM APPROACH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2133600"/>
            <a:ext cx="739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KEY FACTORS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Principal leadership role of team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Voice in selection of SRO and deployment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SRO deployment issues must be analyzed and evaluated</a:t>
            </a:r>
          </a:p>
          <a:p>
            <a:r>
              <a:rPr lang="en-US" b="1" dirty="0" smtClean="0"/>
              <a:t>Role definition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Role adherence/flexibility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Avoid delegation of “the heavy” role solely to police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Recognition of who plays which roles best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Frequent, regular check-ins as a team</a:t>
            </a:r>
          </a:p>
          <a:p>
            <a:r>
              <a:rPr lang="en-US" b="1" dirty="0" smtClean="0"/>
              <a:t>SRO Role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Deployment!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Capitalize on </a:t>
            </a:r>
            <a:r>
              <a:rPr lang="en-US" dirty="0" err="1" smtClean="0"/>
              <a:t>SRO’s</a:t>
            </a:r>
            <a:r>
              <a:rPr lang="en-US" dirty="0" smtClean="0"/>
              <a:t> access to information on students’ involvement in law enforcement-related systems A&amp;N/DV.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2(A). Team Responses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65200" y="2679700"/>
            <a:ext cx="630463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Team Commitments/Agreements:</a:t>
            </a:r>
          </a:p>
          <a:p>
            <a:pPr>
              <a:buFont typeface="Arial"/>
              <a:buChar char="•"/>
            </a:pPr>
            <a:r>
              <a:rPr lang="en-US" dirty="0" smtClean="0"/>
              <a:t>Use agreed-upon approach</a:t>
            </a:r>
          </a:p>
          <a:p>
            <a:pPr>
              <a:buFont typeface="Arial"/>
              <a:buChar char="•"/>
            </a:pPr>
            <a:r>
              <a:rPr lang="en-US" dirty="0" smtClean="0"/>
              <a:t>Structure and roles should trump personalities </a:t>
            </a:r>
          </a:p>
          <a:p>
            <a:pPr>
              <a:buFont typeface="Arial"/>
              <a:buChar char="•"/>
            </a:pPr>
            <a:r>
              <a:rPr lang="en-US" dirty="0" smtClean="0"/>
              <a:t>Promote predictability in adult responses</a:t>
            </a:r>
          </a:p>
          <a:p>
            <a:pPr>
              <a:buFont typeface="Arial"/>
              <a:buChar char="•"/>
            </a:pPr>
            <a:r>
              <a:rPr lang="en-US" dirty="0" smtClean="0"/>
              <a:t>Constant evaluation of efforts</a:t>
            </a:r>
          </a:p>
          <a:p>
            <a:pPr>
              <a:buFont typeface="Arial"/>
              <a:buChar char="•"/>
            </a:pPr>
            <a:r>
              <a:rPr lang="en-US" dirty="0" smtClean="0"/>
              <a:t>Commitment to tweak/change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Team Fail/Succeed?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FAIL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Inattention to results.</a:t>
            </a:r>
          </a:p>
          <a:p>
            <a:r>
              <a:rPr lang="en-US" dirty="0" smtClean="0"/>
              <a:t>Avoidance of accountability.</a:t>
            </a:r>
          </a:p>
          <a:p>
            <a:r>
              <a:rPr lang="en-US" dirty="0" smtClean="0"/>
              <a:t>Lack of commitment.</a:t>
            </a:r>
          </a:p>
          <a:p>
            <a:r>
              <a:rPr lang="en-US" dirty="0" smtClean="0"/>
              <a:t>Fear of conflict.</a:t>
            </a:r>
          </a:p>
          <a:p>
            <a:r>
              <a:rPr lang="en-US" dirty="0" smtClean="0"/>
              <a:t>Absence of trust.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SUCCEED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Team members trust one another.</a:t>
            </a:r>
          </a:p>
          <a:p>
            <a:r>
              <a:rPr lang="en-US" dirty="0" smtClean="0"/>
              <a:t>Engage in unfiltered conflict about ideas.</a:t>
            </a:r>
          </a:p>
          <a:p>
            <a:r>
              <a:rPr lang="en-US" dirty="0" smtClean="0"/>
              <a:t>Commit to decisions and plans of action.</a:t>
            </a:r>
          </a:p>
          <a:p>
            <a:r>
              <a:rPr lang="en-US" dirty="0" smtClean="0"/>
              <a:t>Hold one another accountable for delivering plans.</a:t>
            </a:r>
          </a:p>
          <a:p>
            <a:r>
              <a:rPr lang="en-US" dirty="0" smtClean="0"/>
              <a:t>Focus on achievement of collective results.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7400" y="5943600"/>
            <a:ext cx="4272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Dysfunctions of a Team by Patrick </a:t>
            </a:r>
            <a:r>
              <a:rPr lang="en-US" sz="1400" dirty="0" err="1" smtClean="0"/>
              <a:t>Lencioni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3(A) TRAINING for ADULTS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0400" y="2057400"/>
            <a:ext cx="7569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WHAT: </a:t>
            </a:r>
          </a:p>
          <a:p>
            <a:pPr>
              <a:buFont typeface="Arial"/>
              <a:buChar char="•"/>
            </a:pPr>
            <a:r>
              <a:rPr lang="en-US" dirty="0" smtClean="0"/>
              <a:t>Child &amp; Adolescent Development</a:t>
            </a:r>
          </a:p>
          <a:p>
            <a:pPr>
              <a:buFont typeface="Arial"/>
              <a:buChar char="•"/>
            </a:pPr>
            <a:r>
              <a:rPr lang="en-US" dirty="0" smtClean="0"/>
              <a:t>Impacts of Chronic Exposure to Trauma</a:t>
            </a:r>
          </a:p>
          <a:p>
            <a:pPr>
              <a:buFont typeface="Arial"/>
              <a:buChar char="•"/>
            </a:pPr>
            <a:r>
              <a:rPr lang="en-US" dirty="0" smtClean="0"/>
              <a:t>Demographics Factors Affecting Home/</a:t>
            </a:r>
            <a:r>
              <a:rPr lang="en-US" dirty="0" err="1" smtClean="0"/>
              <a:t>Nbhd</a:t>
            </a:r>
            <a:r>
              <a:rPr lang="en-US" dirty="0" smtClean="0"/>
              <a:t> Lives of Children/Youth</a:t>
            </a:r>
          </a:p>
          <a:p>
            <a:pPr>
              <a:buFont typeface="Arial"/>
              <a:buChar char="•"/>
            </a:pPr>
            <a:r>
              <a:rPr lang="en-US" dirty="0" smtClean="0"/>
              <a:t>Cultural Factors Influencing Youth Behaviors/Survival Tactics</a:t>
            </a:r>
          </a:p>
          <a:p>
            <a:pPr>
              <a:buFont typeface="Arial"/>
              <a:buChar char="•"/>
            </a:pPr>
            <a:r>
              <a:rPr lang="en-US" dirty="0" smtClean="0"/>
              <a:t>Juvenile Law for Law Enforcement in Schools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Understand limited responses of juvenile courts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Value of restorative justice approaches</a:t>
            </a:r>
          </a:p>
          <a:p>
            <a:pPr>
              <a:buFont typeface="Arial"/>
              <a:buChar char="•"/>
            </a:pPr>
            <a:r>
              <a:rPr lang="en-US" dirty="0" smtClean="0"/>
              <a:t>Implicit Bias</a:t>
            </a:r>
          </a:p>
          <a:p>
            <a:pPr>
              <a:buFont typeface="Arial"/>
              <a:buChar char="•"/>
            </a:pPr>
            <a:r>
              <a:rPr lang="en-US" dirty="0" smtClean="0"/>
              <a:t>ADR-mediation training to Teach Youth Skills for De-Escalating Disputes</a:t>
            </a:r>
          </a:p>
          <a:p>
            <a:pPr>
              <a:buFont typeface="Arial"/>
              <a:buChar char="•"/>
            </a:pPr>
            <a:r>
              <a:rPr lang="en-US" dirty="0" smtClean="0"/>
              <a:t>Understanding How Youth Perceive Assertion of Authority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2013 Strategies for Youth, Inc. All Rights Reserved.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371600"/>
            <a:ext cx="7467600" cy="3816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HOW: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 As a team (including teachers, janitors, lunch ladies, nurses,</a:t>
            </a:r>
          </a:p>
          <a:p>
            <a:r>
              <a:rPr lang="en-US" sz="2800" dirty="0" smtClean="0"/>
              <a:t>	 </a:t>
            </a:r>
            <a:r>
              <a:rPr lang="en-US" sz="2800" dirty="0" err="1" smtClean="0"/>
              <a:t>psychologistst</a:t>
            </a:r>
            <a:r>
              <a:rPr lang="en-US" sz="2800" dirty="0" smtClean="0"/>
              <a:t>/guidance counselors)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Developmental/psychological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Scenario based &amp; interactive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Small-group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Annually (shorter)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Custom 2">
      <a:dk1>
        <a:srgbClr val="2F2F2F"/>
      </a:dk1>
      <a:lt1>
        <a:sysClr val="window" lastClr="FFFFFF"/>
      </a:lt1>
      <a:dk2>
        <a:srgbClr val="004182"/>
      </a:dk2>
      <a:lt2>
        <a:srgbClr val="F0EFEC"/>
      </a:lt2>
      <a:accent1>
        <a:srgbClr val="004182"/>
      </a:accent1>
      <a:accent2>
        <a:srgbClr val="EFA017"/>
      </a:accent2>
      <a:accent3>
        <a:srgbClr val="026CB6"/>
      </a:accent3>
      <a:accent4>
        <a:srgbClr val="F78E1E"/>
      </a:accent4>
      <a:accent5>
        <a:srgbClr val="E1DFD9"/>
      </a:accent5>
      <a:accent6>
        <a:srgbClr val="D4CEC5"/>
      </a:accent6>
      <a:hlink>
        <a:srgbClr val="026AB5"/>
      </a:hlink>
      <a:folHlink>
        <a:srgbClr val="55555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718</Words>
  <Application>Microsoft Office PowerPoint</Application>
  <PresentationFormat>On-screen Show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1_Custom Design</vt:lpstr>
      <vt:lpstr>Office Theme</vt:lpstr>
      <vt:lpstr>Best Practices for Schools &amp; Law Enforcement </vt:lpstr>
      <vt:lpstr>How to Protect those We Serve  from Ourselves </vt:lpstr>
      <vt:lpstr>Keys to Good Safety Teams  Involving Adults in Schools </vt:lpstr>
      <vt:lpstr>1. CLARITY of PURPOSE</vt:lpstr>
      <vt:lpstr>2. TEAM APPROACH</vt:lpstr>
      <vt:lpstr>2(A). Team Responses </vt:lpstr>
      <vt:lpstr>What Makes a Team Fail/Succeed?</vt:lpstr>
      <vt:lpstr>3(A) TRAINING for ADULTS</vt:lpstr>
      <vt:lpstr>PowerPoint Presentation</vt:lpstr>
      <vt:lpstr>3(B) TRAINING for STUDENTS</vt:lpstr>
      <vt:lpstr>4. DATA COLLECTION</vt:lpstr>
      <vt:lpstr>5. OVERSIGHT</vt:lpstr>
      <vt:lpstr>Worth Reading: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</dc:creator>
  <cp:lastModifiedBy>Toni Lang</cp:lastModifiedBy>
  <cp:revision>64</cp:revision>
  <dcterms:created xsi:type="dcterms:W3CDTF">2014-04-01T01:06:56Z</dcterms:created>
  <dcterms:modified xsi:type="dcterms:W3CDTF">2014-04-01T16:59:27Z</dcterms:modified>
</cp:coreProperties>
</file>