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3" r:id="rId4"/>
    <p:sldId id="275" r:id="rId5"/>
    <p:sldId id="276" r:id="rId6"/>
    <p:sldId id="274" r:id="rId7"/>
    <p:sldId id="258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Thurau-Gray" initials="L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EBA"/>
    <a:srgbClr val="3B10DA"/>
    <a:srgbClr val="2A13D7"/>
    <a:srgbClr val="3921EB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89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63642-FE2B-4A99-A5D6-E52555240FDD}" type="datetimeFigureOut">
              <a:rPr lang="en-US" smtClean="0">
                <a:latin typeface="Arial"/>
              </a:rPr>
              <a:pPr/>
              <a:t>4/1/2014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9DF4E-FA09-4F1D-A912-19EA8FD07567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2295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717F2BE5-4971-4419-8173-D23E7A14E58A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92F2D914-2CAC-4B49-9020-9C780BB3BE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8423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11175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34321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797175"/>
            <a:ext cx="64770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419600"/>
            <a:ext cx="6477000" cy="1371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797175"/>
            <a:ext cx="64770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419600"/>
            <a:ext cx="6477000" cy="1371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64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EFBC3C-3B7C-415C-8AD2-F5EF9CEB1B5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91BB1-1092-4BF8-BE7C-8C178912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108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144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760375-2D7C-4B4E-B6EE-486E1956B325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0480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2010 Strategies for Youth,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E85D68-B9A6-4549-AAE9-C9E117699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762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8423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8423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4040188" cy="457200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400"/>
            <a:ext cx="4040188" cy="3306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09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600"/>
            <a:ext cx="4041775" cy="32305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67114" cy="152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pic>
        <p:nvPicPr>
          <p:cNvPr id="2" name="Picture 1" descr="sfy-logo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3746500" cy="698500"/>
          </a:xfrm>
          <a:prstGeom prst="rect">
            <a:avLst/>
          </a:prstGeom>
        </p:spPr>
      </p:pic>
      <p:pic>
        <p:nvPicPr>
          <p:cNvPr id="3" name="Picture 2" descr="SFY_kid_police_illus_blk.gif"/>
          <p:cNvPicPr>
            <a:picLocks noChangeAspect="1"/>
          </p:cNvPicPr>
          <p:nvPr userDrawn="1"/>
        </p:nvPicPr>
        <p:blipFill>
          <a:blip r:embed="rId8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276600"/>
            <a:ext cx="7827032" cy="3733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9" r:id="rId3"/>
    <p:sldLayoutId id="2147483670" r:id="rId4"/>
    <p:sldLayoutId id="2147483671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477000"/>
            <a:ext cx="9167114" cy="3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  <p:pic>
        <p:nvPicPr>
          <p:cNvPr id="9" name="Picture 8" descr="sfy-logo-color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0335"/>
            <a:ext cx="2971800" cy="5540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6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tegiesforyouth.org/publications" TargetMode="External"/><Relationship Id="rId2" Type="http://schemas.openxmlformats.org/officeDocument/2006/relationships/hyperlink" Target="http://www.aclu.org/racial-justice/policing-schools-developing-governance-document-school-resource-officers-k-12-schools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/>
              <a:t>Best Practices for Schools &amp; Law Enforcement </a:t>
            </a:r>
            <a:endParaRPr lang="en-US" sz="3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Issues &amp; Strategies</a:t>
            </a:r>
          </a:p>
          <a:p>
            <a:r>
              <a:rPr lang="en-US" sz="2000" dirty="0" smtClean="0"/>
              <a:t>April 2014</a:t>
            </a:r>
          </a:p>
          <a:p>
            <a:r>
              <a:rPr lang="en-US" sz="2000" dirty="0" smtClean="0"/>
              <a:t>Lisa H. </a:t>
            </a:r>
            <a:r>
              <a:rPr lang="en-US" sz="2000" dirty="0" err="1" smtClean="0"/>
              <a:t>Thurau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Discipline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  “It takes tremendous discipline to control the influence, the power you have over other people’s lives.” 			-</a:t>
            </a:r>
            <a:r>
              <a:rPr lang="en-US" sz="2800" dirty="0" smtClean="0"/>
              <a:t>Clint Eastwood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Bad Kids, Bad Kids:</a:t>
            </a:r>
            <a:br>
              <a:rPr lang="en-US" dirty="0" smtClean="0"/>
            </a:br>
            <a:r>
              <a:rPr lang="en-US" dirty="0" smtClean="0"/>
              <a:t>What you </a:t>
            </a:r>
            <a:r>
              <a:rPr lang="en-US" dirty="0" err="1" smtClean="0"/>
              <a:t>Gonna</a:t>
            </a:r>
            <a:r>
              <a:rPr lang="en-US" dirty="0" smtClean="0"/>
              <a:t> Do?</a:t>
            </a:r>
            <a:endParaRPr lang="en-US" dirty="0"/>
          </a:p>
        </p:txBody>
      </p:sp>
      <p:pic>
        <p:nvPicPr>
          <p:cNvPr id="10" name="Content Placeholder 9" descr="images-1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14732" b="-14732"/>
          <a:stretch>
            <a:fillRect/>
          </a:stretch>
        </p:blipFill>
        <p:spPr/>
      </p:pic>
      <p:pic>
        <p:nvPicPr>
          <p:cNvPr id="12" name="Content Placeholder 11" descr="images-3.jpe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4921" b="-4921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pic>
        <p:nvPicPr>
          <p:cNvPr id="11" name="Picture 10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750" y="2743200"/>
            <a:ext cx="850900" cy="127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whom is the school safe?</a:t>
            </a:r>
          </a:p>
          <a:p>
            <a:r>
              <a:rPr lang="en-US" dirty="0" smtClean="0"/>
              <a:t>Who does not feel safe?</a:t>
            </a:r>
          </a:p>
          <a:p>
            <a:r>
              <a:rPr lang="en-US" dirty="0" smtClean="0"/>
              <a:t>Why?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Keys to Good Safety Teams </a:t>
            </a:r>
            <a:br>
              <a:rPr lang="en-US" dirty="0" smtClean="0"/>
            </a:br>
            <a:r>
              <a:rPr lang="en-US" dirty="0" smtClean="0"/>
              <a:t>Involving Adults in Schools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362200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Clarity of Purpose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Team Approach &amp; Role Definition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Involving the Community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Training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Data Collection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Oversight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Worth Reading: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7467600" cy="4708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Astor, Ron </a:t>
            </a:r>
            <a:r>
              <a:rPr lang="en-US" dirty="0" err="1" smtClean="0"/>
              <a:t>Avi</a:t>
            </a:r>
            <a:r>
              <a:rPr lang="en-US" dirty="0" smtClean="0"/>
              <a:t> et al., “School Violence and Theoretically Atypical Schools: The Principal’s Centrality in Orchestrating Safe Schools,” </a:t>
            </a:r>
            <a:r>
              <a:rPr lang="en-US" b="1" i="1" dirty="0" smtClean="0"/>
              <a:t>American Education Research Journal</a:t>
            </a:r>
            <a:r>
              <a:rPr lang="en-US" dirty="0" smtClean="0"/>
              <a:t>, 2009.</a:t>
            </a:r>
          </a:p>
          <a:p>
            <a:endParaRPr lang="en-US" i="1" dirty="0" smtClean="0"/>
          </a:p>
          <a:p>
            <a:pPr>
              <a:buFont typeface="Arial"/>
              <a:buChar char="•"/>
            </a:pPr>
            <a:r>
              <a:rPr lang="en-US" dirty="0" smtClean="0"/>
              <a:t>Education Development Corporation, </a:t>
            </a:r>
            <a:r>
              <a:rPr lang="en-US" i="1" dirty="0" smtClean="0"/>
              <a:t>Creating Supportive Environments that Promote Student Safety and Academic Achievement.” </a:t>
            </a:r>
            <a:r>
              <a:rPr lang="en-US" dirty="0" smtClean="0"/>
              <a:t>(</a:t>
            </a:r>
            <a:r>
              <a:rPr lang="en-US" smtClean="0"/>
              <a:t>2013)</a:t>
            </a:r>
          </a:p>
          <a:p>
            <a:pPr>
              <a:buFont typeface="Arial"/>
              <a:buChar char="•"/>
            </a:pPr>
            <a:endParaRPr lang="en-US" smtClean="0"/>
          </a:p>
          <a:p>
            <a:pPr>
              <a:buFont typeface="Arial"/>
              <a:buChar char="•"/>
            </a:pPr>
            <a:r>
              <a:rPr lang="en-US" dirty="0" smtClean="0"/>
              <a:t>Catherine Kim, </a:t>
            </a:r>
            <a:r>
              <a:rPr lang="en-US" i="1" dirty="0" smtClean="0"/>
              <a:t>White Paper: Policing In Schools: Developing A Governance Document For School Resource Officers In K-12 Schools,</a:t>
            </a:r>
            <a:r>
              <a:rPr lang="en-US" dirty="0" smtClean="0"/>
              <a:t> (2009) ACLU</a:t>
            </a:r>
            <a:r>
              <a:rPr lang="en-US" sz="1200" dirty="0" smtClean="0">
                <a:hlinkClick r:id="rId2"/>
              </a:rPr>
              <a:t>http://www.aclu.org/racial-justice/policing-schools-developing-governance-document-school-resource-officers-k-12-schools</a:t>
            </a:r>
            <a:endParaRPr lang="en-US" sz="1200" dirty="0" smtClean="0"/>
          </a:p>
          <a:p>
            <a:pPr>
              <a:buFont typeface="Arial"/>
              <a:buChar char="•"/>
            </a:pPr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dirty="0" smtClean="0"/>
              <a:t>Wald and </a:t>
            </a:r>
            <a:r>
              <a:rPr lang="en-US" dirty="0" err="1" smtClean="0"/>
              <a:t>Thurau</a:t>
            </a:r>
            <a:r>
              <a:rPr lang="en-US" dirty="0" smtClean="0"/>
              <a:t>, </a:t>
            </a:r>
            <a:r>
              <a:rPr lang="en-US" b="1" i="1" dirty="0" smtClean="0"/>
              <a:t>First, Do No Harm</a:t>
            </a:r>
            <a:r>
              <a:rPr lang="en-US" i="1" dirty="0" smtClean="0"/>
              <a:t>, </a:t>
            </a:r>
            <a:r>
              <a:rPr lang="en-US" sz="1200" dirty="0" smtClean="0">
                <a:hlinkClick r:id="rId3"/>
              </a:rPr>
              <a:t>www.strategiesforyouth.org/publications</a:t>
            </a:r>
            <a:endParaRPr lang="en-US" sz="1200" dirty="0" smtClean="0"/>
          </a:p>
          <a:p>
            <a:endParaRPr lang="en-US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2">
      <a:dk1>
        <a:srgbClr val="2F2F2F"/>
      </a:dk1>
      <a:lt1>
        <a:sysClr val="window" lastClr="FFFFFF"/>
      </a:lt1>
      <a:dk2>
        <a:srgbClr val="004182"/>
      </a:dk2>
      <a:lt2>
        <a:srgbClr val="F0EFEC"/>
      </a:lt2>
      <a:accent1>
        <a:srgbClr val="004182"/>
      </a:accent1>
      <a:accent2>
        <a:srgbClr val="EFA017"/>
      </a:accent2>
      <a:accent3>
        <a:srgbClr val="026CB6"/>
      </a:accent3>
      <a:accent4>
        <a:srgbClr val="F78E1E"/>
      </a:accent4>
      <a:accent5>
        <a:srgbClr val="E1DFD9"/>
      </a:accent5>
      <a:accent6>
        <a:srgbClr val="D4CEC5"/>
      </a:accent6>
      <a:hlink>
        <a:srgbClr val="026AB5"/>
      </a:hlink>
      <a:folHlink>
        <a:srgbClr val="55555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242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1_Custom Design</vt:lpstr>
      <vt:lpstr>Office Theme</vt:lpstr>
      <vt:lpstr>Best Practices for Schools &amp; Law Enforcement </vt:lpstr>
      <vt:lpstr>Discipline</vt:lpstr>
      <vt:lpstr>Bad Kids, Bad Kids: What you Gonna Do?</vt:lpstr>
      <vt:lpstr>PowerPoint Presentation</vt:lpstr>
      <vt:lpstr>Consider</vt:lpstr>
      <vt:lpstr>Keys to Good Safety Teams  Involving Adults in Schools </vt:lpstr>
      <vt:lpstr>Worth Reading: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Toni Lang</cp:lastModifiedBy>
  <cp:revision>65</cp:revision>
  <dcterms:created xsi:type="dcterms:W3CDTF">2014-04-01T16:51:50Z</dcterms:created>
  <dcterms:modified xsi:type="dcterms:W3CDTF">2014-04-01T17:01:27Z</dcterms:modified>
</cp:coreProperties>
</file>